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y="5143500" cx="9144000"/>
  <p:notesSz cx="6858000" cy="9144000"/>
  <p:embeddedFontLst>
    <p:embeddedFont>
      <p:font typeface="Anton"/>
      <p:regular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Lato Light"/>
      <p:regular r:id="rId52"/>
      <p:bold r:id="rId53"/>
      <p:italic r:id="rId54"/>
      <p:boldItalic r:id="rId55"/>
    </p:embeddedFont>
    <p:embeddedFont>
      <p:font typeface="Didact Gothic"/>
      <p:regular r:id="rId56"/>
    </p:embeddedFont>
    <p:embeddedFont>
      <p:font typeface="Helvetica Neue"/>
      <p:regular r:id="rId57"/>
      <p:bold r:id="rId58"/>
      <p:italic r:id="rId59"/>
      <p:boldItalic r:id="rId60"/>
    </p:embeddedFont>
    <p:embeddedFont>
      <p:font typeface="Helvetica Neue Light"/>
      <p:regular r:id="rId61"/>
      <p:bold r:id="rId62"/>
      <p:italic r:id="rId63"/>
      <p:boldItalic r:id="rId64"/>
    </p:embeddedFont>
    <p:embeddedFont>
      <p:font typeface="Roboto Mono"/>
      <p:regular r:id="rId65"/>
      <p:bold r:id="rId66"/>
      <p:italic r:id="rId67"/>
      <p:boldItalic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Lato-regular.fntdata"/><Relationship Id="rId47" Type="http://schemas.openxmlformats.org/officeDocument/2006/relationships/font" Target="fonts/Anton-regular.fntdata"/><Relationship Id="rId49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Light-bold.fntdata"/><Relationship Id="rId61" Type="http://schemas.openxmlformats.org/officeDocument/2006/relationships/font" Target="fonts/HelveticaNeueLight-regular.fntdata"/><Relationship Id="rId20" Type="http://schemas.openxmlformats.org/officeDocument/2006/relationships/slide" Target="slides/slide14.xml"/><Relationship Id="rId64" Type="http://schemas.openxmlformats.org/officeDocument/2006/relationships/font" Target="fonts/HelveticaNeueLight-boldItalic.fntdata"/><Relationship Id="rId63" Type="http://schemas.openxmlformats.org/officeDocument/2006/relationships/font" Target="fonts/HelveticaNeueLight-italic.fntdata"/><Relationship Id="rId22" Type="http://schemas.openxmlformats.org/officeDocument/2006/relationships/slide" Target="slides/slide16.xml"/><Relationship Id="rId66" Type="http://schemas.openxmlformats.org/officeDocument/2006/relationships/font" Target="fonts/RobotoMono-bold.fntdata"/><Relationship Id="rId21" Type="http://schemas.openxmlformats.org/officeDocument/2006/relationships/slide" Target="slides/slide15.xml"/><Relationship Id="rId65" Type="http://schemas.openxmlformats.org/officeDocument/2006/relationships/font" Target="fonts/RobotoMono-regular.fntdata"/><Relationship Id="rId24" Type="http://schemas.openxmlformats.org/officeDocument/2006/relationships/slide" Target="slides/slide18.xml"/><Relationship Id="rId68" Type="http://schemas.openxmlformats.org/officeDocument/2006/relationships/font" Target="fonts/RobotoMono-boldItalic.fntdata"/><Relationship Id="rId23" Type="http://schemas.openxmlformats.org/officeDocument/2006/relationships/slide" Target="slides/slide17.xml"/><Relationship Id="rId67" Type="http://schemas.openxmlformats.org/officeDocument/2006/relationships/font" Target="fonts/RobotoMono-italic.fntdata"/><Relationship Id="rId60" Type="http://schemas.openxmlformats.org/officeDocument/2006/relationships/font" Target="fonts/HelveticaNeue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LatoLight-bold.fntdata"/><Relationship Id="rId52" Type="http://schemas.openxmlformats.org/officeDocument/2006/relationships/font" Target="fonts/LatoLight-regular.fntdata"/><Relationship Id="rId11" Type="http://schemas.openxmlformats.org/officeDocument/2006/relationships/slide" Target="slides/slide5.xml"/><Relationship Id="rId55" Type="http://schemas.openxmlformats.org/officeDocument/2006/relationships/font" Target="fonts/Lato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LatoLight-italic.fntdata"/><Relationship Id="rId13" Type="http://schemas.openxmlformats.org/officeDocument/2006/relationships/slide" Target="slides/slide7.xml"/><Relationship Id="rId57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56" Type="http://schemas.openxmlformats.org/officeDocument/2006/relationships/font" Target="fonts/DidactGothic-regular.fntdata"/><Relationship Id="rId15" Type="http://schemas.openxmlformats.org/officeDocument/2006/relationships/slide" Target="slides/slide9.xml"/><Relationship Id="rId59" Type="http://schemas.openxmlformats.org/officeDocument/2006/relationships/font" Target="fonts/HelveticaNeue-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252dfcc3c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f252dfcc3c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03d7b7b62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f03d7b7b6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03d7b7b62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f03d7b7b6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03d7b7b6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f03d7b7b6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03d7b7b62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f03d7b7b6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03d7b7b62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f03d7b7b6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03d7b7b62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f03d7b7b6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f03d7b7b62_0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f03d7b7b6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03d7b7b62_0_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f03d7b7b6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03d7b7b62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f03d7b7b6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Colocar todas las clases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bb70711d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ebb70711d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03d7b7b62_0_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f03d7b7b6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03d7b7b62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f03d7b7b6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2aa0956d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2aa0956d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</a:rPr>
              <a:t>Profesor: Pregunta introductoria al tema de Mixin y Decoradores.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252dfcc3c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f252dfcc3c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bd091159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ebd091159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2aa0956dc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f2aa0956d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f03d7b7b6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f03d7b7b6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03d7b7b62_0_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f03d7b7b6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252dfcc3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f252dfcc3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f03d7b7b62_0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gf03d7b7b6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f03d7b7b62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gf03d7b7b62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f2aa0956d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f2aa0956d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2aa0956d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2aa0956d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efa16f0d37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efa16f0d37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efa16f0d3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efa16f0d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efa16f0d37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gefa16f0d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252dfcc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252dfcc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252dfcc3c_0_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f252dfcc3c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03d7b7b6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f03d7b7b6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03d7b7b62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f03d7b7b6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7.png"/><Relationship Id="rId5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Relationship Id="rId6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31.png"/><Relationship Id="rId5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5" Type="http://schemas.openxmlformats.org/officeDocument/2006/relationships/image" Target="../media/image36.png"/><Relationship Id="rId6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3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45.png"/><Relationship Id="rId5" Type="http://schemas.openxmlformats.org/officeDocument/2006/relationships/image" Target="../media/image37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41.png"/><Relationship Id="rId5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39.png"/><Relationship Id="rId5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eveloper.mozilla.org/es/docs/Learn/Server-side/Django/Authentication" TargetMode="External"/><Relationship Id="rId4" Type="http://schemas.openxmlformats.org/officeDocument/2006/relationships/image" Target="../media/image4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Relationship Id="rId4" Type="http://schemas.openxmlformats.org/officeDocument/2006/relationships/image" Target="../media/image3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3.png"/><Relationship Id="rId4" Type="http://schemas.openxmlformats.org/officeDocument/2006/relationships/image" Target="../media/image38.png"/><Relationship Id="rId5" Type="http://schemas.openxmlformats.org/officeDocument/2006/relationships/image" Target="../media/image50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8.png"/><Relationship Id="rId4" Type="http://schemas.openxmlformats.org/officeDocument/2006/relationships/image" Target="../media/image4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/>
        </p:nvSpPr>
        <p:spPr>
          <a:xfrm>
            <a:off x="1602300" y="2033775"/>
            <a:ext cx="54822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Playground Avanzado      (parte II)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4" name="Google Shape;134;p26"/>
          <p:cNvSpPr txBox="1"/>
          <p:nvPr/>
        </p:nvSpPr>
        <p:spPr>
          <a:xfrm>
            <a:off x="1489350" y="1633175"/>
            <a:ext cx="5482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Clase </a:t>
            </a:r>
            <a:r>
              <a:rPr b="1" lang="es-419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Python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5" name="Google Shape;135;p26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9700" y="468895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5"/>
          <p:cNvSpPr txBox="1"/>
          <p:nvPr/>
        </p:nvSpPr>
        <p:spPr>
          <a:xfrm>
            <a:off x="461400" y="1361725"/>
            <a:ext cx="73083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00" y="1621175"/>
            <a:ext cx="5263325" cy="4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550" y="3265150"/>
            <a:ext cx="5357375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5"/>
          <p:cNvSpPr txBox="1"/>
          <p:nvPr/>
        </p:nvSpPr>
        <p:spPr>
          <a:xfrm>
            <a:off x="5884975" y="162941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Agregamos las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urls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5" name="Google Shape;245;p35"/>
          <p:cNvSpPr txBox="1"/>
          <p:nvPr/>
        </p:nvSpPr>
        <p:spPr>
          <a:xfrm>
            <a:off x="5884975" y="3374238"/>
            <a:ext cx="3201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en las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views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agregamos lo que necesitamos importar.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35"/>
          <p:cNvSpPr txBox="1"/>
          <p:nvPr/>
        </p:nvSpPr>
        <p:spPr>
          <a:xfrm>
            <a:off x="2651221" y="1960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7" name="Google Shape;247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6"/>
          <p:cNvSpPr txBox="1"/>
          <p:nvPr/>
        </p:nvSpPr>
        <p:spPr>
          <a:xfrm>
            <a:off x="461400" y="1361725"/>
            <a:ext cx="15918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600" y="1289900"/>
            <a:ext cx="5342274" cy="338559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6"/>
          <p:cNvSpPr txBox="1"/>
          <p:nvPr/>
        </p:nvSpPr>
        <p:spPr>
          <a:xfrm>
            <a:off x="5961988" y="23409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 </a:t>
            </a:r>
            <a:r>
              <a:rPr lang="es-419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vista</a:t>
            </a:r>
            <a:endParaRPr sz="20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6" name="Google Shape;256;p36"/>
          <p:cNvSpPr txBox="1"/>
          <p:nvPr/>
        </p:nvSpPr>
        <p:spPr>
          <a:xfrm>
            <a:off x="2651221" y="1960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7" name="Google Shape;257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76025" y="463147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425" y="2335475"/>
            <a:ext cx="2895375" cy="17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3001" y="1954475"/>
            <a:ext cx="3486699" cy="967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3000" y="3408862"/>
            <a:ext cx="3486699" cy="967888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7"/>
          <p:cNvSpPr txBox="1"/>
          <p:nvPr/>
        </p:nvSpPr>
        <p:spPr>
          <a:xfrm>
            <a:off x="3244825" y="11995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✋</a:t>
            </a:r>
            <a:endParaRPr sz="2000"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67" name="Google Shape;267;p37"/>
          <p:cNvCxnSpPr/>
          <p:nvPr/>
        </p:nvCxnSpPr>
        <p:spPr>
          <a:xfrm>
            <a:off x="3240475" y="2374550"/>
            <a:ext cx="1830000" cy="0"/>
          </a:xfrm>
          <a:prstGeom prst="straightConnector1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37"/>
          <p:cNvSpPr txBox="1"/>
          <p:nvPr/>
        </p:nvSpPr>
        <p:spPr>
          <a:xfrm>
            <a:off x="2559800" y="199182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 correctos</a:t>
            </a:r>
            <a:endParaRPr sz="15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2655475" y="354967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 incorrectos</a:t>
            </a:r>
            <a:endParaRPr sz="15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70" name="Google Shape;270;p37"/>
          <p:cNvCxnSpPr/>
          <p:nvPr/>
        </p:nvCxnSpPr>
        <p:spPr>
          <a:xfrm flipH="1" rot="10800000">
            <a:off x="3216550" y="3965150"/>
            <a:ext cx="1931700" cy="300"/>
          </a:xfrm>
          <a:prstGeom prst="straightConnector1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37"/>
          <p:cNvSpPr txBox="1"/>
          <p:nvPr/>
        </p:nvSpPr>
        <p:spPr>
          <a:xfrm>
            <a:off x="2651221" y="1960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2" name="Google Shape;272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REGISTRO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8" name="Google Shape;27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9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5" name="Google Shape;285;p39"/>
          <p:cNvSpPr txBox="1"/>
          <p:nvPr/>
        </p:nvSpPr>
        <p:spPr>
          <a:xfrm>
            <a:off x="5359000" y="1361725"/>
            <a:ext cx="35343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Lo anterior funciona si tenemos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usuario creado por panel de administración, pero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podríamos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registrar usuarios sin el panel.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👈Veamos la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vista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6" name="Google Shape;28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450" y="1361725"/>
            <a:ext cx="4752150" cy="323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825" y="1384650"/>
            <a:ext cx="5484400" cy="6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838" y="2571750"/>
            <a:ext cx="5426374" cy="2286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0"/>
          <p:cNvSpPr txBox="1"/>
          <p:nvPr/>
        </p:nvSpPr>
        <p:spPr>
          <a:xfrm>
            <a:off x="6014275" y="2293150"/>
            <a:ext cx="30000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Modificamos las </a:t>
            </a:r>
            <a:r>
              <a:rPr lang="es-419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urls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creamos el </a:t>
            </a:r>
            <a:r>
              <a:rPr lang="es-419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</a:t>
            </a:r>
            <a:endParaRPr sz="20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👈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6" name="Google Shape;296;p40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7" name="Google Shape;297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1"/>
          <p:cNvSpPr txBox="1"/>
          <p:nvPr/>
        </p:nvSpPr>
        <p:spPr>
          <a:xfrm>
            <a:off x="461400" y="1361725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 resultado se verá así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😎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4" name="Google Shape;30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971" y="2286000"/>
            <a:ext cx="4735605" cy="215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6600" y="2548400"/>
            <a:ext cx="3433226" cy="1314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1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7" name="Google Shape;307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2"/>
          <p:cNvSpPr txBox="1"/>
          <p:nvPr/>
        </p:nvSpPr>
        <p:spPr>
          <a:xfrm>
            <a:off x="667650" y="1458150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Funcionó, pero por defecto no se ve muy estético 😞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4" name="Google Shape;31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7597" y="2128500"/>
            <a:ext cx="3894675" cy="26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2"/>
          <p:cNvSpPr txBox="1"/>
          <p:nvPr/>
        </p:nvSpPr>
        <p:spPr>
          <a:xfrm>
            <a:off x="5270100" y="2631200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Lo arreglaremos  para que se vea así </a:t>
            </a:r>
            <a:endParaRPr sz="18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6" name="Google Shape;316;p42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7" name="Google Shape;317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3"/>
          <p:cNvSpPr txBox="1"/>
          <p:nvPr/>
        </p:nvSpPr>
        <p:spPr>
          <a:xfrm>
            <a:off x="461400" y="1361725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eso necesitamos heredar el formulario de Django y modificarlo a nuestro gusto, desde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forms.py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y luego usar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“nuestro”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form 👇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24" name="Google Shape;32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013" y="2334050"/>
            <a:ext cx="6591975" cy="2110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3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6" name="Google Shape;326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4"/>
          <p:cNvSpPr txBox="1"/>
          <p:nvPr/>
        </p:nvSpPr>
        <p:spPr>
          <a:xfrm>
            <a:off x="461400" y="1361725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en la vista usamos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“nuestro”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form 👇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3" name="Google Shape;33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5912" y="1932125"/>
            <a:ext cx="5780226" cy="28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44"/>
          <p:cNvSpPr txBox="1"/>
          <p:nvPr/>
        </p:nvSpPr>
        <p:spPr>
          <a:xfrm>
            <a:off x="2636846" y="2391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Registro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5" name="Google Shape;335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1" name="Google Shape;14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LOGOUT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1" name="Google Shape;34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6"/>
          <p:cNvSpPr txBox="1"/>
          <p:nvPr/>
        </p:nvSpPr>
        <p:spPr>
          <a:xfrm>
            <a:off x="2636846" y="4690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Logout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8" name="Google Shape;348;p46"/>
          <p:cNvSpPr txBox="1"/>
          <p:nvPr/>
        </p:nvSpPr>
        <p:spPr>
          <a:xfrm>
            <a:off x="461400" y="1361725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Django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tiene vistas listas para login y logout, usemos una vista predefinida para el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Logout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, en </a:t>
            </a:r>
            <a:r>
              <a:rPr b="1" lang="es-419" sz="1600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urls.py</a:t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9" name="Google Shape;34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3077" y="2523825"/>
            <a:ext cx="4457825" cy="6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2824" y="3501725"/>
            <a:ext cx="7878074" cy="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6"/>
          <p:cNvSpPr txBox="1"/>
          <p:nvPr/>
        </p:nvSpPr>
        <p:spPr>
          <a:xfrm>
            <a:off x="461400" y="26302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👉</a:t>
            </a:r>
            <a:endParaRPr/>
          </a:p>
        </p:txBody>
      </p:sp>
      <p:sp>
        <p:nvSpPr>
          <p:cNvPr id="352" name="Google Shape;352;p46"/>
          <p:cNvSpPr txBox="1"/>
          <p:nvPr/>
        </p:nvSpPr>
        <p:spPr>
          <a:xfrm>
            <a:off x="-947000" y="37002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👉</a:t>
            </a:r>
            <a:endParaRPr/>
          </a:p>
        </p:txBody>
      </p:sp>
      <p:pic>
        <p:nvPicPr>
          <p:cNvPr id="353" name="Google Shape;353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7"/>
          <p:cNvSpPr txBox="1"/>
          <p:nvPr/>
        </p:nvSpPr>
        <p:spPr>
          <a:xfrm>
            <a:off x="2636846" y="4690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Logout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0" name="Google Shape;360;p47"/>
          <p:cNvSpPr txBox="1"/>
          <p:nvPr/>
        </p:nvSpPr>
        <p:spPr>
          <a:xfrm>
            <a:off x="461400" y="1361725"/>
            <a:ext cx="7808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1" name="Google Shape;36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1100" y="1713600"/>
            <a:ext cx="5001374" cy="2710549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7"/>
          <p:cNvSpPr txBox="1"/>
          <p:nvPr/>
        </p:nvSpPr>
        <p:spPr>
          <a:xfrm>
            <a:off x="5959925" y="2630275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Creamos el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logout.html</a:t>
            </a:r>
            <a:endParaRPr sz="1800">
              <a:solidFill>
                <a:schemeClr val="dk1"/>
              </a:solidFill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😮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3" name="Google Shape;363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8"/>
          <p:cNvSpPr txBox="1"/>
          <p:nvPr/>
        </p:nvSpPr>
        <p:spPr>
          <a:xfrm>
            <a:off x="852175" y="1333175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8E7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i="1" sz="3000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Supongamos que ahora queremos que solo personas con login puedan ver nuestra página web.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¿Consideran que es posible? 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i="1" sz="20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¿VERDADERO O FALSO?</a:t>
            </a:r>
            <a:br>
              <a:rPr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1600" u="sng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CONTESTA LA ENCUESTA DE ZOOM</a:t>
            </a:r>
            <a:endParaRPr sz="2000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9" name="Google Shape;369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1925" y="43307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MIXIN Y DECORADORES</a:t>
            </a: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   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0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MIXIN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0" name="Google Shape;3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1"/>
          <p:cNvSpPr txBox="1"/>
          <p:nvPr/>
        </p:nvSpPr>
        <p:spPr>
          <a:xfrm>
            <a:off x="2649096" y="4690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Mixin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7" name="Google Shape;387;p51"/>
          <p:cNvSpPr txBox="1"/>
          <p:nvPr/>
        </p:nvSpPr>
        <p:spPr>
          <a:xfrm>
            <a:off x="567425" y="1480875"/>
            <a:ext cx="8092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Es posible que solo personas con login puedan ver nuestra página web, para ello existen los </a:t>
            </a:r>
            <a:r>
              <a:rPr lang="es-419" sz="20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mixin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y los </a:t>
            </a:r>
            <a:r>
              <a:rPr lang="es-419" sz="20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decoradores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 que tienen como función validar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lógica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en nuestras views.</a:t>
            </a:r>
            <a:endParaRPr/>
          </a:p>
        </p:txBody>
      </p:sp>
      <p:sp>
        <p:nvSpPr>
          <p:cNvPr id="388" name="Google Shape;388;p51"/>
          <p:cNvSpPr txBox="1"/>
          <p:nvPr/>
        </p:nvSpPr>
        <p:spPr>
          <a:xfrm>
            <a:off x="255600" y="3174550"/>
            <a:ext cx="63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389" name="Google Shape;38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6351" y="3269950"/>
            <a:ext cx="1321400" cy="13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2"/>
          <p:cNvSpPr txBox="1"/>
          <p:nvPr/>
        </p:nvSpPr>
        <p:spPr>
          <a:xfrm>
            <a:off x="2649096" y="4690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Mixin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6" name="Google Shape;396;p52"/>
          <p:cNvSpPr txBox="1"/>
          <p:nvPr/>
        </p:nvSpPr>
        <p:spPr>
          <a:xfrm>
            <a:off x="228600" y="1447800"/>
            <a:ext cx="8632800" cy="4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Si deseas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que solo se pueda acceder a una Clase estando logueado podemos usar Mixin de Django: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from django.contrib.auth.mixins import LoginRequiredMixin</a:t>
            </a:r>
            <a:endParaRPr b="1" sz="1600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class ClaseQueNecesitaLogin (LoginRequiredMixin):</a:t>
            </a:r>
            <a:endParaRPr b="1" sz="1600">
              <a:solidFill>
                <a:schemeClr val="lt1"/>
              </a:solidFill>
              <a:highlight>
                <a:srgbClr val="88888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EEFF4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💃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¡Listo!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solo podrán hacer uso de la clase los usuarios registrados.</a:t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52"/>
          <p:cNvSpPr txBox="1"/>
          <p:nvPr/>
        </p:nvSpPr>
        <p:spPr>
          <a:xfrm>
            <a:off x="314575" y="3164025"/>
            <a:ext cx="63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398" name="Google Shape;398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DECORADORES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4" name="Google Shape;40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54"/>
          <p:cNvSpPr txBox="1"/>
          <p:nvPr/>
        </p:nvSpPr>
        <p:spPr>
          <a:xfrm>
            <a:off x="2661071" y="22462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Decoradores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54"/>
          <p:cNvSpPr txBox="1"/>
          <p:nvPr/>
        </p:nvSpPr>
        <p:spPr>
          <a:xfrm>
            <a:off x="5429450" y="1285500"/>
            <a:ext cx="3385200" cy="5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N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os sirven para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validar identidad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rápidamente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, pero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están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orientados a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vistas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👈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Primero usaremos el decorador más simple y ya dado por Django.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2" name="Google Shape;41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75" y="1404225"/>
            <a:ext cx="5019200" cy="7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575" y="3112975"/>
            <a:ext cx="5019200" cy="126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/>
          <p:nvPr/>
        </p:nvSpPr>
        <p:spPr>
          <a:xfrm>
            <a:off x="36268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" name="Google Shape;150;p28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p28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" name="Google Shape;152;p28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28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4" name="Google Shape;15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/>
          <p:nvPr/>
        </p:nvSpPr>
        <p:spPr>
          <a:xfrm>
            <a:off x="1243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28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8"/>
          <p:cNvCxnSpPr/>
          <p:nvPr/>
        </p:nvCxnSpPr>
        <p:spPr>
          <a:xfrm>
            <a:off x="1377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28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28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1" name="Google Shape;16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6162175" y="13242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419"/>
              <a:t>Clase 24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14260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22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5" name="Google Shape;165;p28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28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28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28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9" name="Google Shape;16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71" name="Google Shape;171;p28"/>
          <p:cNvSpPr txBox="1"/>
          <p:nvPr/>
        </p:nvSpPr>
        <p:spPr>
          <a:xfrm>
            <a:off x="1327675" y="1776350"/>
            <a:ext cx="2157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Playground Avanzado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(parte I)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28"/>
          <p:cNvSpPr txBox="1"/>
          <p:nvPr/>
        </p:nvSpPr>
        <p:spPr>
          <a:xfrm>
            <a:off x="17118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17118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37882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3641638" y="1804788"/>
            <a:ext cx="20022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Playground Avanzado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(parte II)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4150225" y="30130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41502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AGREGANDO LOGIN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6136475" y="1776338"/>
            <a:ext cx="30000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Playground Avanzado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(parte III)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6439500" y="2541063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DOCUMENTOS CASOS DE PRUEBAS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0250" y="25337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 txBox="1"/>
          <p:nvPr/>
        </p:nvSpPr>
        <p:spPr>
          <a:xfrm>
            <a:off x="6469325" y="3000313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62175" y="25337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/>
        </p:nvSpPr>
        <p:spPr>
          <a:xfrm>
            <a:off x="6469325" y="3475913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EDICIÓN DE USUARIO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2175" y="3458375"/>
            <a:ext cx="307150" cy="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62175" y="3000648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6469325" y="3007950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 UNA IMÁGEN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6537075" y="3919225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 TEST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2175" y="3919225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 txBox="1"/>
          <p:nvPr/>
        </p:nvSpPr>
        <p:spPr>
          <a:xfrm>
            <a:off x="1788025" y="25558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REALIZAR CRUD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78050" y="2533748"/>
            <a:ext cx="307150" cy="3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5"/>
          <p:cNvSpPr txBox="1"/>
          <p:nvPr/>
        </p:nvSpPr>
        <p:spPr>
          <a:xfrm>
            <a:off x="228600" y="1447800"/>
            <a:ext cx="86328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Al tratar entrar a la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de Inicio nos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prohíbe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el ingreso y nos sale lo siguiente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👇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5"/>
          <p:cNvSpPr txBox="1"/>
          <p:nvPr/>
        </p:nvSpPr>
        <p:spPr>
          <a:xfrm>
            <a:off x="314575" y="3164025"/>
            <a:ext cx="63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422" name="Google Shape;42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4395" y="2411125"/>
            <a:ext cx="6115204" cy="2081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5"/>
          <p:cNvSpPr txBox="1"/>
          <p:nvPr/>
        </p:nvSpPr>
        <p:spPr>
          <a:xfrm>
            <a:off x="2661071" y="22462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Decoradores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4" name="Google Shape;424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6"/>
          <p:cNvSpPr txBox="1"/>
          <p:nvPr/>
        </p:nvSpPr>
        <p:spPr>
          <a:xfrm>
            <a:off x="228600" y="1447800"/>
            <a:ext cx="8632800" cy="4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Eso es porque no estamos logueados, entonces nos quiere redireccionar a un lugar predefinido que no existe.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Lo tenemos que modificar desde </a:t>
            </a:r>
            <a:r>
              <a:rPr lang="es-419" sz="1800">
                <a:solidFill>
                  <a:schemeClr val="lt1"/>
                </a:solidFill>
                <a:highlight>
                  <a:srgbClr val="888888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settings.py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nos lleve a nuestro login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¡LISTO! 💃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56"/>
          <p:cNvSpPr txBox="1"/>
          <p:nvPr/>
        </p:nvSpPr>
        <p:spPr>
          <a:xfrm>
            <a:off x="314575" y="3164025"/>
            <a:ext cx="63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432" name="Google Shape;43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050" y="2930598"/>
            <a:ext cx="7659876" cy="12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56"/>
          <p:cNvSpPr txBox="1"/>
          <p:nvPr/>
        </p:nvSpPr>
        <p:spPr>
          <a:xfrm>
            <a:off x="2661071" y="22462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Decoradores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34" name="Google Shape;434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7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40" name="Google Shape;440;p57"/>
          <p:cNvSpPr txBox="1"/>
          <p:nvPr/>
        </p:nvSpPr>
        <p:spPr>
          <a:xfrm>
            <a:off x="852150" y="1121525"/>
            <a:ext cx="7233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EJEMPLOS DE DECORADORES Y MIXIN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57"/>
          <p:cNvSpPr txBox="1"/>
          <p:nvPr/>
        </p:nvSpPr>
        <p:spPr>
          <a:xfrm>
            <a:off x="1130675" y="1841225"/>
            <a:ext cx="7257900" cy="24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Aquí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podrán encontrar 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ejemplos de todo lo que se puede hacer con mixin y decorados.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2" name="Google Shape;442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8"/>
          <p:cNvSpPr txBox="1"/>
          <p:nvPr/>
        </p:nvSpPr>
        <p:spPr>
          <a:xfrm>
            <a:off x="852188" y="11754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8E7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i="1" sz="3000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¿Qué más podríamos agregar al login?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i="1" sz="20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419" sz="1600" u="sng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CONTESTA EN EL CHAT DE ZOOM</a:t>
            </a:r>
            <a:endParaRPr sz="2000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8" name="Google Shape;448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1925" y="43307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9"/>
          <p:cNvSpPr txBox="1"/>
          <p:nvPr/>
        </p:nvSpPr>
        <p:spPr>
          <a:xfrm>
            <a:off x="852200" y="1175400"/>
            <a:ext cx="7146000" cy="30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8E7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i="1" sz="3000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respuesta podemos verla en cualquier página relativamente compleja. Entren a su perfil de la plataforma de Coder, al perfil de Drive a su perfil de e-mail, etc y eso sería generar un Login sofisticado, cosa que trataremos de hacer la próxima clase.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i="1" sz="20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s-419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2000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54" name="Google Shape;454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1925" y="204475"/>
            <a:ext cx="1186525" cy="11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4225" y="3440648"/>
            <a:ext cx="3655549" cy="170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0"/>
          <p:cNvSpPr txBox="1"/>
          <p:nvPr/>
        </p:nvSpPr>
        <p:spPr>
          <a:xfrm>
            <a:off x="364425" y="2419200"/>
            <a:ext cx="8390100" cy="16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Agregar login</a:t>
            </a: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 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2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Pensando en la entrega final agregarle Login al proyecto donde la clase pasada hiciste CRUD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61" name="Google Shape;46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0"/>
          <p:cNvSpPr txBox="1"/>
          <p:nvPr/>
        </p:nvSpPr>
        <p:spPr>
          <a:xfrm>
            <a:off x="1594400" y="4413000"/>
            <a:ext cx="6232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20 minutos</a:t>
            </a:r>
            <a:endParaRPr sz="1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1"/>
          <p:cNvSpPr txBox="1"/>
          <p:nvPr/>
        </p:nvSpPr>
        <p:spPr>
          <a:xfrm>
            <a:off x="549950" y="424475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Agregar Login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9" name="Google Shape;469;p61"/>
          <p:cNvSpPr txBox="1"/>
          <p:nvPr/>
        </p:nvSpPr>
        <p:spPr>
          <a:xfrm>
            <a:off x="938100" y="26038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Pensando en la entrega final agregarle Login al proyecto en el donde la clase pasada hiciste CRUD.  Principalmente que se pueda crear el usuario y loguearse. </a:t>
            </a:r>
            <a:endParaRPr i="1"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70" name="Google Shape;470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09825" y="762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61"/>
          <p:cNvSpPr txBox="1"/>
          <p:nvPr/>
        </p:nvSpPr>
        <p:spPr>
          <a:xfrm>
            <a:off x="1594400" y="4336800"/>
            <a:ext cx="623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 estimado: </a:t>
            </a:r>
            <a:r>
              <a:rPr i="1"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20</a:t>
            </a:r>
            <a:r>
              <a:rPr i="1" lang="es-419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minutos</a:t>
            </a:r>
            <a:endParaRPr i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478" name="Google Shape;478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3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s-419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4" name="Google Shape;484;p63"/>
          <p:cNvSpPr txBox="1"/>
          <p:nvPr/>
        </p:nvSpPr>
        <p:spPr>
          <a:xfrm>
            <a:off x="1887062" y="2623175"/>
            <a:ext cx="64671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 </a:t>
            </a:r>
            <a:r>
              <a:rPr b="0" i="0" lang="es-419" sz="22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31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Logueo, </a:t>
            </a:r>
            <a:r>
              <a:rPr lang="es-419" sz="18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deslogueo y registro</a:t>
            </a:r>
            <a:r>
              <a:rPr lang="es-419" sz="18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nuestra web.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31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 Light"/>
              <a:buChar char="-"/>
            </a:pPr>
            <a:r>
              <a:rPr lang="es-419" sz="18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Privacidad de la web mediante decoradores.</a:t>
            </a:r>
            <a:endParaRPr b="0" i="0" sz="18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4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490" name="Google Shape;490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/>
        </p:nvSpPr>
        <p:spPr>
          <a:xfrm>
            <a:off x="3979775" y="598400"/>
            <a:ext cx="4624800" cy="4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Generar un Login sin el panel de administración. 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 el registro en nuestra web. 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Helvetica Neue Light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Inducir  a nuestro 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público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a loguearse para ver nuestra web.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6" name="Google Shape;19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8" name="Google Shape;19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5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6" name="Google Shape;496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LOGIN  - REGISTRO - LOGOUT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6150" y="4444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/>
        </p:nvSpPr>
        <p:spPr>
          <a:xfrm>
            <a:off x="2636846" y="3166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y Logout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424650" y="1305750"/>
            <a:ext cx="8294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Hemos logrado hacer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CRUD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con Profesores y con Cursos, profesores a mano y Cursos usando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ListView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y sus derivados. 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Podríamos</a:t>
            </a: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hacer lo mismo con todas las clases, pero…. 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¿es adecuado que cualquiera con acceso a nuestra web pueda hacer ABM de nuestros modelos?</a:t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1226" y="3412975"/>
            <a:ext cx="1299475" cy="128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1675" y="464585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2"/>
          <p:cNvSpPr txBox="1"/>
          <p:nvPr/>
        </p:nvSpPr>
        <p:spPr>
          <a:xfrm>
            <a:off x="2636846" y="392850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y Logout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461400" y="1285525"/>
            <a:ext cx="8294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¡CLARO QUE NO!</a:t>
            </a:r>
            <a:endParaRPr sz="20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3CEFAB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80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👉 D</a:t>
            </a:r>
            <a:r>
              <a:rPr b="1" lang="es-419" sz="180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ebemos limitar los permisos de los usuarios </a:t>
            </a:r>
            <a:r>
              <a:rPr b="1" lang="es-419" sz="180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identificándolos</a:t>
            </a:r>
            <a:r>
              <a:rPr b="1" lang="es-419" sz="180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con un login, similar al panel de admin.</a:t>
            </a:r>
            <a:endParaRPr b="1" sz="1800"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9225" y="1797225"/>
            <a:ext cx="2356250" cy="180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LOGIN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9700" y="468895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4"/>
          <p:cNvSpPr txBox="1"/>
          <p:nvPr/>
        </p:nvSpPr>
        <p:spPr>
          <a:xfrm>
            <a:off x="2651221" y="196075"/>
            <a:ext cx="4101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500">
                <a:latin typeface="Anton"/>
                <a:ea typeface="Anton"/>
                <a:cs typeface="Anton"/>
                <a:sym typeface="Anton"/>
              </a:rPr>
              <a:t>Login </a:t>
            </a:r>
            <a:endParaRPr b="0" i="1" sz="3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461400" y="1361725"/>
            <a:ext cx="73083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highlight>
                <a:srgbClr val="EEFF4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3" name="Google Shape;2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075" y="1214438"/>
            <a:ext cx="5155075" cy="32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4"/>
          <p:cNvSpPr txBox="1"/>
          <p:nvPr/>
        </p:nvSpPr>
        <p:spPr>
          <a:xfrm>
            <a:off x="5517050" y="1185175"/>
            <a:ext cx="34392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Django nos provee de un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Login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s-419" sz="1800">
                <a:solidFill>
                  <a:schemeClr val="dk1"/>
                </a:solidFill>
                <a:highlight>
                  <a:srgbClr val="3CEFAB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Logout</a:t>
            </a:r>
            <a:r>
              <a:rPr lang="es-419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muy sencillo, seguro y fácil de comprender. 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👈 Arranquemos primero con un template simple para el login, </a:t>
            </a:r>
            <a:r>
              <a:rPr b="1" lang="es-419" sz="1800">
                <a:solidFill>
                  <a:schemeClr val="lt1"/>
                </a:solidFill>
                <a:highlight>
                  <a:srgbClr val="888888"/>
                </a:highlight>
                <a:latin typeface="Roboto Mono"/>
                <a:ea typeface="Roboto Mono"/>
                <a:cs typeface="Roboto Mono"/>
                <a:sym typeface="Roboto Mono"/>
              </a:rPr>
              <a:t>login.html</a:t>
            </a:r>
            <a:r>
              <a:rPr lang="es-419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(form, automático de Django).</a:t>
            </a:r>
            <a:endParaRPr/>
          </a:p>
        </p:txBody>
      </p:sp>
      <p:pic>
        <p:nvPicPr>
          <p:cNvPr id="235" name="Google Shape;23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24350" y="76200"/>
            <a:ext cx="843450" cy="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